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304" r:id="rId3"/>
    <p:sldId id="303" r:id="rId4"/>
    <p:sldId id="260" r:id="rId5"/>
    <p:sldId id="313" r:id="rId6"/>
    <p:sldId id="268" r:id="rId7"/>
    <p:sldId id="305" r:id="rId8"/>
    <p:sldId id="306" r:id="rId9"/>
    <p:sldId id="289" r:id="rId10"/>
    <p:sldId id="307" r:id="rId11"/>
    <p:sldId id="310" r:id="rId12"/>
    <p:sldId id="271" r:id="rId13"/>
    <p:sldId id="274" r:id="rId14"/>
    <p:sldId id="311" r:id="rId15"/>
    <p:sldId id="272" r:id="rId16"/>
    <p:sldId id="294" r:id="rId17"/>
    <p:sldId id="29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9D582-0003-4187-B6A8-AD326E47C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C2742-BA01-4BDA-AC0C-9E8B1E4B6EA9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928B8-CFEB-4169-A9CC-2674EA910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8F74E8-1AD8-43E5-9D2E-6E87E217E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127D2-53B9-45E0-9A73-BC7179F2E1B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9962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E7A18C-D4BC-4C5F-8538-E2778762C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2C188-4C89-4B65-89BE-F4FC6A4A77DD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905F9-1FE9-439D-ACD6-8918738F6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6C4BF-F1AE-4A7B-84FD-79155B9D4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D453-D66A-40BE-88FF-69E2FDDCDFC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78916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9AABE-FD8A-4725-BCC9-2CCD554CA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42D5B-356E-4121-ADEB-B2FD226F6E82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587D0-D944-4F0A-B711-CF672D143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EBCC4-6441-4EFF-B9B2-1B3D8D7FC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24A48-BAA3-4F31-A552-2E8E90720BE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85996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E229C-E7E6-4266-97BF-B8A34932F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E925B-2FB1-4541-B69A-AF4DE57B9CE4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67D13-24DF-4CEC-BBF4-357C60AEA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37D9A-E916-420C-9368-77215F805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7DA25-673E-49EA-8CF1-334EE2B8C74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2829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31C00D-AFE6-4429-891B-12E436CEB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6E354-DBB5-42A7-B675-38E23985E1F2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8F8F3-A0DF-40C2-A4D2-27E6F9792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929BE-BFD1-45DD-BDA8-8A2832256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13109-630D-49B6-AF0C-ACC29BA1290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7065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F05BD6-4C74-4E5A-A1C4-4D2B30D9F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6E80B-B306-44CC-8578-42EC46EA45ED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6DEC21F-75CB-4703-9ED3-820CA7438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5B2CB6-F92D-435E-A74E-E17513D3F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11809-0E5D-40ED-917C-7A2F0C9AC72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53110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F41A507-0E14-4617-B08E-5A2ABE248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28866-DC74-4523-B819-B188EF91D350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95319A9-DBB2-4E7E-A82F-D1738E215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A964D24-CFB1-46F0-8F27-4E392A87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84D91-C966-44B7-B50D-59ABF96576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23605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8C7C5AF-F86D-49E0-9A54-B4846AC34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5B4C-3109-4588-B077-DF6C4E534385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AD0C551-D878-413A-BCA3-4CBE51372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AA686FB-07F2-4AE2-ACA2-8F8B412E3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BC0EB-7AEF-4C8D-8AC8-B10E060E142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1449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1678D81-C339-4E6D-B092-D4406886C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AE319-2C85-4976-822F-D52FF3954833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EA0979-F2A2-4591-863D-050A2D899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AD2C215-9200-4256-9C6B-0E778633F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32AA7-BD10-4359-8306-65032A838C4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77110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6AFF48-347C-48D5-A813-BE17EEC12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C45C-614D-4758-B4A9-461C2F32CD31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AEC48B1-0BD3-41C8-9DB9-47900E92E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7D5C46-1197-4046-A3F8-0866235B8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3CBA4-C98A-4AF0-837D-346FA76D4DC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4038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9A2050-F40A-4DB1-B17C-5DBB7199D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C99A9-094F-4B11-8BC7-92EC6E7713FF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BB757FB-B7CF-471C-812A-AFC7FB360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6717F63-2AC6-45FA-BF88-EF9D973D2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B2D80-C4FF-4315-8EB1-B2DDA891BE8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4466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0930902-B448-4766-ACC9-A0BF277F995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53704C5-499E-4AC2-96A9-DEFDBBD8DDA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40A35-24EC-4232-B36C-1E1674C3AE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7D6CE8-D72D-45DF-9125-F6AA44481DDC}" type="datetimeFigureOut">
              <a:rPr lang="en-US"/>
              <a:pPr>
                <a:defRPr/>
              </a:pPr>
              <a:t>12/21/2020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D19A1F-C712-489C-A197-DF44738056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E44B3-6FDA-4BD4-AA5D-8E01CB65A7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23221B7-E052-4831-8A90-66D654CCD48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3608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>
            <a:extLst>
              <a:ext uri="{FF2B5EF4-FFF2-40B4-BE49-F238E27FC236}">
                <a16:creationId xmlns:a16="http://schemas.microsoft.com/office/drawing/2014/main" id="{C004E5A0-228C-401D-8FAB-79A49D7221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550" y="3127375"/>
            <a:ext cx="9617213" cy="1550988"/>
          </a:xfrm>
        </p:spPr>
        <p:txBody>
          <a:bodyPr/>
          <a:lstStyle/>
          <a:p>
            <a:pPr eaLnBrk="1" hangingPunct="1"/>
            <a:r>
              <a:rPr lang="ru-RU" b="1" dirty="0"/>
              <a:t>«Школа- центр духовно-нравственного развития и патриотического воспитания» </a:t>
            </a:r>
            <a:endParaRPr lang="ru-RU" alt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одзаголовок 1">
            <a:extLst>
              <a:ext uri="{FF2B5EF4-FFF2-40B4-BE49-F238E27FC236}">
                <a16:creationId xmlns:a16="http://schemas.microsoft.com/office/drawing/2014/main" id="{CD192C44-0275-4AD4-878A-93869AE868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6956" y="5665787"/>
            <a:ext cx="8534400" cy="1192213"/>
          </a:xfrm>
        </p:spPr>
        <p:txBody>
          <a:bodyPr/>
          <a:lstStyle/>
          <a:p>
            <a:pPr>
              <a:defRPr/>
            </a:pPr>
            <a:r>
              <a:rPr lang="ru-RU" sz="2400" dirty="0"/>
              <a:t>18.12.2020</a:t>
            </a:r>
          </a:p>
        </p:txBody>
      </p:sp>
      <p:sp>
        <p:nvSpPr>
          <p:cNvPr id="2052" name="Text Box 3">
            <a:extLst>
              <a:ext uri="{FF2B5EF4-FFF2-40B4-BE49-F238E27FC236}">
                <a16:creationId xmlns:a16="http://schemas.microsoft.com/office/drawing/2014/main" id="{CBACD74F-EA76-4DCC-96DD-5646C88B9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9238" y="1168400"/>
            <a:ext cx="9153525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49263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49263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49263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/>
            </a:pPr>
            <a:r>
              <a:rPr kumimoji="0" lang="ru-RU" alt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Муниципальное бюджетное общеобразовательное учреждение «Марковская средняя общеобразовательная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3297660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DC82CE-AB46-480D-AD99-203C0985DA94}"/>
              </a:ext>
            </a:extLst>
          </p:cNvPr>
          <p:cNvSpPr txBox="1"/>
          <p:nvPr/>
        </p:nvSpPr>
        <p:spPr>
          <a:xfrm>
            <a:off x="3570498" y="1072517"/>
            <a:ext cx="6347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Кадетское образование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C1B82A-5E46-49DE-BCE1-0DACB21C9531}"/>
              </a:ext>
            </a:extLst>
          </p:cNvPr>
          <p:cNvSpPr/>
          <p:nvPr/>
        </p:nvSpPr>
        <p:spPr>
          <a:xfrm>
            <a:off x="675861" y="1401840"/>
            <a:ext cx="104692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сентября 2017 года в МБОУ «Марковская СОШ» был открыт первый кадетский класс в Чайковском городском округе (проект прошел экспертизу на ЭМС ЦРО УО)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A06EBE41-29E6-4F0C-8A2C-85657B018995}"/>
              </a:ext>
            </a:extLst>
          </p:cNvPr>
          <p:cNvSpPr txBox="1">
            <a:spLocks/>
          </p:cNvSpPr>
          <p:nvPr/>
        </p:nvSpPr>
        <p:spPr>
          <a:xfrm>
            <a:off x="-807968" y="3429000"/>
            <a:ext cx="9386888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latinLnBrk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 </a:t>
            </a:r>
            <a:endParaRPr kumimoji="0" lang="ru-RU" altLang="ru-RU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8C36F42-64F6-405A-BDDA-167AB429A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41" y="2325170"/>
            <a:ext cx="5226129" cy="391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9ABBD2-0B13-4106-8C5B-B03307C4CE03}"/>
              </a:ext>
            </a:extLst>
          </p:cNvPr>
          <p:cNvSpPr txBox="1"/>
          <p:nvPr/>
        </p:nvSpPr>
        <p:spPr>
          <a:xfrm>
            <a:off x="5910470" y="2086395"/>
            <a:ext cx="560566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Организовано нелинейное расписание в кадетских классах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Создана нормативно-правовая база организации кадетского класса;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Повышение профессионального уровня педагогов, участие в конкурсах проф. мастерства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Привлечение социальных партнеров.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Участие в грантовой Де.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4728A439-E470-42D6-8936-5AC91695D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6411" y="4743672"/>
            <a:ext cx="2686050" cy="1031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600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Девиз кадета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«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Жизнь  - Отечеству, честь - никому!</a:t>
            </a:r>
            <a:r>
              <a:rPr kumimoji="0" lang="en-US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»</a:t>
            </a: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750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D596642A-C7CB-43E0-A099-5ECFE379B2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3861" y="3932950"/>
            <a:ext cx="11489636" cy="3619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0004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Дополнительное образование: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История </a:t>
            </a:r>
            <a:r>
              <a:rPr kumimoji="0" lang="ru-RU" alt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кадетства</a:t>
            </a: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и  Вооруженных Сил России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Занятия по ОПК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ts val="10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Строевая подготовка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ts val="10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Огневая подготовка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ts val="10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Каратэ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ts val="10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Хоровое пение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Pts val="10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Хореография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Робототехника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CEB516CF-596C-4AB9-8353-022C2DC61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157" y="624576"/>
            <a:ext cx="10402956" cy="3137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    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Традиции: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посвящение в кадеты. Принятие клятвы;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присвоение специальных кадетских званий;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вахта Памяти;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классные часы, посвященные Дням воинской славы;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уроки Мужества;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еженедельное поднятие флага, под исполнение гимна РФ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участие во всех торжественных мероприятиях, событиях муниципального и краевого уровней;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поздравление на торжественной линейке победителей конкурсов и соревнований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участие в военно-спортивной игре </a:t>
            </a:r>
            <a:r>
              <a:rPr kumimoji="0" lang="en-US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«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Зарница</a:t>
            </a:r>
            <a:r>
              <a:rPr kumimoji="0" lang="en-US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» 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и других соревнованиях военно-спортивной направленности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000"/>
              <a:buFont typeface="Symbol" panose="05050102010706020507" pitchFamily="18" charset="2"/>
              <a:buChar char="*"/>
              <a:tabLst/>
              <a:defRPr/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участие в кадетском балле</a:t>
            </a:r>
            <a:endParaRPr kumimoji="0" lang="ru-RU" alt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810932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698567" y="780646"/>
            <a:ext cx="10972800" cy="1143000"/>
          </a:xfrm>
        </p:spPr>
        <p:txBody>
          <a:bodyPr/>
          <a:lstStyle/>
          <a:p>
            <a:endParaRPr lang="ru-RU" alt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147" y="160160"/>
            <a:ext cx="4702629" cy="352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44" y="0"/>
            <a:ext cx="5652865" cy="3179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932" y="3076772"/>
            <a:ext cx="4953554" cy="3715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Объект 4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82" y="3181578"/>
            <a:ext cx="5516788" cy="367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15" y="3433274"/>
            <a:ext cx="4158556" cy="31189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62" y="215658"/>
            <a:ext cx="4991449" cy="374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Объект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111" y="0"/>
            <a:ext cx="6414331" cy="481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80875" y="3589914"/>
            <a:ext cx="383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г. Усть-Качка, кадетский корпус ПФО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33612" y="5096320"/>
            <a:ext cx="3815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Ижевск, участники проекта «Кадеты в музее Калашникова»</a:t>
            </a:r>
          </a:p>
        </p:txBody>
      </p:sp>
    </p:spTree>
    <p:extLst>
      <p:ext uri="{BB962C8B-B14F-4D97-AF65-F5344CB8AC3E}">
        <p14:creationId xmlns:p14="http://schemas.microsoft.com/office/powerpoint/2010/main" val="118331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0EBDFF-74CF-4253-8645-B52D27447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166" y="992090"/>
            <a:ext cx="10972800" cy="1143000"/>
          </a:xfrm>
        </p:spPr>
        <p:txBody>
          <a:bodyPr/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Проект «Школа-центр развития кадетского образования Чайковского муниципального района», грант 1 млн. рублей. (Правительство ПК)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0442ED6-2E87-41B5-90F7-3FC9B024ECA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66" y="2135090"/>
            <a:ext cx="5384800" cy="403860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7184A5EB-61C8-434B-B4E0-612C424C9FB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66" y="2000842"/>
            <a:ext cx="5274365" cy="4307097"/>
          </a:xfr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94332DA-40C5-450A-9726-19407D473C74}"/>
              </a:ext>
            </a:extLst>
          </p:cNvPr>
          <p:cNvSpPr/>
          <p:nvPr/>
        </p:nvSpPr>
        <p:spPr>
          <a:xfrm>
            <a:off x="6467537" y="5158027"/>
            <a:ext cx="46417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                                                      Интерактивный стрелковый тир</a:t>
            </a:r>
          </a:p>
          <a:p>
            <a:r>
              <a:rPr lang="ru-RU" sz="2000" b="1" dirty="0"/>
              <a:t>Макеты оружия – 10 ед. и др.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F10DA9-E493-4DA0-9BFE-56D8654F81C9}"/>
              </a:ext>
            </a:extLst>
          </p:cNvPr>
          <p:cNvSpPr txBox="1"/>
          <p:nvPr/>
        </p:nvSpPr>
        <p:spPr>
          <a:xfrm>
            <a:off x="1082737" y="5700987"/>
            <a:ext cx="4893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Полоса препятствий-2 параллели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1497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109749"/>
            <a:ext cx="10672689" cy="3842079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Школа является краевой площадкой для проведения мероприятий военно-патриотической и спортивной направленности :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Краевая научно-практическая конференция «Школа- ресурсный центр духовно-нравственного развития и патриотического воспитания», 2015 г.,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штаб муниципального отделения «</a:t>
            </a:r>
            <a:r>
              <a:rPr lang="ru-RU" sz="2400" dirty="0" err="1"/>
              <a:t>Юнармия</a:t>
            </a:r>
            <a:r>
              <a:rPr lang="ru-RU" sz="2400" dirty="0"/>
              <a:t>», 2017 г., 2018 год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открытие кадетских классов, 2017-2020 г.,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краевая спартакиада для допризывной молодежи, 2018 г.,  2019 г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муниципальная игра «Зарница-2018», «Зарница 2019» г и т.д.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спартакиада для подростков, находящихся в конфликте с законом «Волшебный мяч», 2018-2020 г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На базе школы работает зональный центр по подготовке молодежи к военной службе в «Патриот».</a:t>
            </a:r>
          </a:p>
        </p:txBody>
      </p:sp>
    </p:spTree>
    <p:extLst>
      <p:ext uri="{BB962C8B-B14F-4D97-AF65-F5344CB8AC3E}">
        <p14:creationId xmlns:p14="http://schemas.microsoft.com/office/powerpoint/2010/main" val="2513393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coollady.ru/pic/0004/043/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4061" y="2240325"/>
            <a:ext cx="4741880" cy="535114"/>
          </a:xfrm>
        </p:spPr>
        <p:txBody>
          <a:bodyPr>
            <a:normAutofit fontScale="90000"/>
          </a:bodyPr>
          <a:lstStyle/>
          <a:p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16941" y="1428410"/>
            <a:ext cx="2694677" cy="370305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зональном центре проходят подготовку еженедельно 30 юношей из Чайковского,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Чернушинского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Октябрьского,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Еловского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Бардымского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Куединского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Уинского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районов.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4" descr="https://sun9-37.userapi.com/c851120/v851120368/1c13fc/3VDyIVymA-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28410"/>
            <a:ext cx="5556755" cy="370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3975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E2EDCE3-F520-4D85-9C7B-1872AAEAC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65" y="69388"/>
            <a:ext cx="10893287" cy="671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868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17822F01-4AE3-4289-9784-B19FDE16A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463" y="1176219"/>
            <a:ext cx="2803513" cy="3944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836D~1\AppData\Local\Temp\Rar$DI00.584\34.JPG">
            <a:extLst>
              <a:ext uri="{FF2B5EF4-FFF2-40B4-BE49-F238E27FC236}">
                <a16:creationId xmlns:a16="http://schemas.microsoft.com/office/drawing/2014/main" id="{00B587E4-AA68-4735-A24F-350BC76EC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582" y="3439398"/>
            <a:ext cx="4248650" cy="311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s://sun9-37.userapi.com/c851120/v851120368/1c13fc/3VDyIVymA-g.jpg">
            <a:extLst>
              <a:ext uri="{FF2B5EF4-FFF2-40B4-BE49-F238E27FC236}">
                <a16:creationId xmlns:a16="http://schemas.microsoft.com/office/drawing/2014/main" id="{18B03FA2-DD8E-4FFE-ADFF-99A487266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095" y="1366801"/>
            <a:ext cx="4713759" cy="314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74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96348" y="1533595"/>
            <a:ext cx="10721009" cy="1262614"/>
          </a:xfrm>
        </p:spPr>
        <p:txBody>
          <a:bodyPr/>
          <a:lstStyle/>
          <a:p>
            <a:r>
              <a:rPr lang="ru-RU" sz="3200" dirty="0"/>
              <a:t>Особенные </a:t>
            </a:r>
            <a:r>
              <a:rPr lang="ru-RU" sz="3200" i="1" dirty="0"/>
              <a:t>ресурсы</a:t>
            </a:r>
            <a:r>
              <a:rPr lang="ru-RU" sz="3200" dirty="0"/>
              <a:t> МБОУ «Марковская СОШ»,  имени полного кавалера ордена Славы Дубова И.В:</a:t>
            </a:r>
            <a:br>
              <a:rPr lang="ru-RU" sz="3200" dirty="0"/>
            </a:br>
            <a:endParaRPr lang="ru-RU" altLang="ru-RU" sz="3200" dirty="0"/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874644" y="2796209"/>
            <a:ext cx="9886122" cy="445935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боевая история 16-ой гвардейской танковой дивизии, дислоцированной до 1993 года в ЗГВ;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памятники военной истории и героям локальных воин в п. Марковский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ветераны соединения;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/>
              <a:t>выпускники школы – защитники Отечества. 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2400" dirty="0"/>
          </a:p>
          <a:p>
            <a:pPr>
              <a:buFont typeface="Wingdings" panose="05000000000000000000" pitchFamily="2" charset="2"/>
              <a:buChar char="v"/>
            </a:pPr>
            <a:endParaRPr lang="ru-RU" alt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ннаследие фото\Памятник погибшим воинам дивизии на Северном Кавказ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0"/>
            <a:ext cx="3708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G:\ннаследие фото\Памятник погибшим землякам в деревне Марков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200" y="72232"/>
            <a:ext cx="361156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G:\ннаследие фото\2. посёлок Марковский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209"/>
            <a:ext cx="2136775" cy="357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G:\ннаследие фото\Мемориальная плита выпускнику Марковской СОШ Давыдову Александру, погибшему на Северном Кавказ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457406"/>
            <a:ext cx="2987675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G:\ннаследие фото\Мемориальная плита Герою России Кислову С.А.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429001"/>
            <a:ext cx="32766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G:\ннаследие фото\Мемориальная плита Герою России Кравцову Э.С.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3429001"/>
            <a:ext cx="2976562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Box 7"/>
          <p:cNvSpPr txBox="1">
            <a:spLocks noChangeArrowheads="1"/>
          </p:cNvSpPr>
          <p:nvPr/>
        </p:nvSpPr>
        <p:spPr bwMode="auto">
          <a:xfrm>
            <a:off x="1524000" y="5589589"/>
            <a:ext cx="9144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военной истории на территории Марковского 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500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328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392" y="4277275"/>
            <a:ext cx="2916237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" descr="F:\Искрин Александ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4005728"/>
            <a:ext cx="174625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287667"/>
            <a:ext cx="2128714" cy="2869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01" y="2"/>
            <a:ext cx="9144000" cy="138499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Выпускники </a:t>
            </a:r>
          </a:p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Марковской школы </a:t>
            </a:r>
          </a:p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на защите Отечества</a:t>
            </a:r>
          </a:p>
        </p:txBody>
      </p:sp>
      <p:pic>
        <p:nvPicPr>
          <p:cNvPr id="7" name="Picture 2" descr="F:\IMG_19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615" y="1508963"/>
            <a:ext cx="3644287" cy="485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9527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C:\Users\1\Desktop\shkola_s_flag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61" y="-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1" name="Picture 2" descr="http://www.handicapro.ru/sites/default/files/logo.p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5211763"/>
            <a:ext cx="1008062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2" name="Picture 2" descr="G:\краевой форум\ролевая игра\Дубо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11" y="-1"/>
            <a:ext cx="2486025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3" name="Picture 3" descr="G:\Фото\памятники военной истории в п. Марковский\Мемориальная плита Дубову И.В. на школ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796" y="71437"/>
            <a:ext cx="3094727" cy="2320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4" name="Picture 2" descr="http://www.playcast.ru/uploads/2017/02/27/2182074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029" y="483454"/>
            <a:ext cx="3892363" cy="5564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5" name="TextBox 8"/>
          <p:cNvSpPr txBox="1">
            <a:spLocks noChangeArrowheads="1"/>
          </p:cNvSpPr>
          <p:nvPr/>
        </p:nvSpPr>
        <p:spPr bwMode="auto">
          <a:xfrm>
            <a:off x="8402483" y="809625"/>
            <a:ext cx="3418456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– ресурсный центр духовно-нравственного развития и патриотического воспитания»</a:t>
            </a:r>
          </a:p>
        </p:txBody>
      </p:sp>
    </p:spTree>
    <p:extLst>
      <p:ext uri="{BB962C8B-B14F-4D97-AF65-F5344CB8AC3E}">
        <p14:creationId xmlns:p14="http://schemas.microsoft.com/office/powerpoint/2010/main" val="1090179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37B23347-DE96-4E34-82D5-42C4AAF8F2CA}"/>
              </a:ext>
            </a:extLst>
          </p:cNvPr>
          <p:cNvSpPr/>
          <p:nvPr/>
        </p:nvSpPr>
        <p:spPr>
          <a:xfrm>
            <a:off x="4393097" y="707327"/>
            <a:ext cx="3326296" cy="2211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Деятельность музея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36C7BD2-C862-4009-A29E-0D5AD80FF547}"/>
              </a:ext>
            </a:extLst>
          </p:cNvPr>
          <p:cNvSpPr/>
          <p:nvPr/>
        </p:nvSpPr>
        <p:spPr>
          <a:xfrm>
            <a:off x="106017" y="304804"/>
            <a:ext cx="4214191" cy="1007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Экскурсионная работа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B9E2DDC-6081-471E-B3C2-1224AC398433}"/>
              </a:ext>
            </a:extLst>
          </p:cNvPr>
          <p:cNvSpPr/>
          <p:nvPr/>
        </p:nvSpPr>
        <p:spPr>
          <a:xfrm>
            <a:off x="132522" y="2585833"/>
            <a:ext cx="3935895" cy="11794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Новые, инновационные формы Де</a:t>
            </a:r>
          </a:p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(квест-игры, занятия-реконструкция, сюжетно-ролевые игры, уроки мужества…)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FA1FDBD-4067-4839-AC54-477CE0BBC597}"/>
              </a:ext>
            </a:extLst>
          </p:cNvPr>
          <p:cNvSpPr/>
          <p:nvPr/>
        </p:nvSpPr>
        <p:spPr>
          <a:xfrm>
            <a:off x="53014" y="1389824"/>
            <a:ext cx="4108173" cy="1007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Поисковая и исследовательская Де</a:t>
            </a:r>
          </a:p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(530 экспонатов, в том числе уникальные)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6191FEA-094A-4B5E-A09E-7A6281011905}"/>
              </a:ext>
            </a:extLst>
          </p:cNvPr>
          <p:cNvSpPr/>
          <p:nvPr/>
        </p:nvSpPr>
        <p:spPr>
          <a:xfrm>
            <a:off x="185531" y="3902764"/>
            <a:ext cx="4055164" cy="14378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Благотворительные акции, благоустройство воинских захоронений, уход за мемориальными плитами, военными памятниками 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364432C-41CD-490C-997D-A2B56796552F}"/>
              </a:ext>
            </a:extLst>
          </p:cNvPr>
          <p:cNvSpPr/>
          <p:nvPr/>
        </p:nvSpPr>
        <p:spPr>
          <a:xfrm>
            <a:off x="7951304" y="357806"/>
            <a:ext cx="4108173" cy="1007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Организация тематических выставок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2BD3882-00D3-4F91-A455-4EE3899F0028}"/>
              </a:ext>
            </a:extLst>
          </p:cNvPr>
          <p:cNvSpPr/>
          <p:nvPr/>
        </p:nvSpPr>
        <p:spPr>
          <a:xfrm>
            <a:off x="7951303" y="1533938"/>
            <a:ext cx="4108173" cy="1007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Походы, поездки, экскурсии к памятным местам,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5D53F3F0-5948-4FF2-B610-C4A95A9F9273}"/>
              </a:ext>
            </a:extLst>
          </p:cNvPr>
          <p:cNvSpPr/>
          <p:nvPr/>
        </p:nvSpPr>
        <p:spPr>
          <a:xfrm>
            <a:off x="7951305" y="3934236"/>
            <a:ext cx="4108173" cy="1007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Сотрудничество с сетевыми партнерами, ветеранскими организациями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C6CF3F5-EEF4-48C6-8144-1D68E15737D3}"/>
              </a:ext>
            </a:extLst>
          </p:cNvPr>
          <p:cNvSpPr/>
          <p:nvPr/>
        </p:nvSpPr>
        <p:spPr>
          <a:xfrm>
            <a:off x="225284" y="5466521"/>
            <a:ext cx="4121429" cy="10137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Участие в грантовой деятельности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62707FCE-BDE9-453E-B08B-02EC23F2998E}"/>
              </a:ext>
            </a:extLst>
          </p:cNvPr>
          <p:cNvSpPr/>
          <p:nvPr/>
        </p:nvSpPr>
        <p:spPr>
          <a:xfrm>
            <a:off x="8017557" y="2751479"/>
            <a:ext cx="4121429" cy="10137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Музейная педагогика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6DC4ED0C-369F-408C-A562-AA9D5B143FC1}"/>
              </a:ext>
            </a:extLst>
          </p:cNvPr>
          <p:cNvSpPr/>
          <p:nvPr/>
        </p:nvSpPr>
        <p:spPr>
          <a:xfrm>
            <a:off x="8017557" y="5240405"/>
            <a:ext cx="4108173" cy="1007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Организация внеурочной Де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ED9A5629-CE9F-4852-B946-0E99E6AEA9F3}"/>
              </a:ext>
            </a:extLst>
          </p:cNvPr>
          <p:cNvSpPr/>
          <p:nvPr/>
        </p:nvSpPr>
        <p:spPr>
          <a:xfrm>
            <a:off x="4585252" y="3836504"/>
            <a:ext cx="3021496" cy="11753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Распространение опыта</a:t>
            </a:r>
          </a:p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85BA64B1-F9FC-4951-9D72-B810C87CE6B6}"/>
              </a:ext>
            </a:extLst>
          </p:cNvPr>
          <p:cNvSpPr/>
          <p:nvPr/>
        </p:nvSpPr>
        <p:spPr>
          <a:xfrm>
            <a:off x="4565369" y="5250348"/>
            <a:ext cx="3021496" cy="11753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Музейная педагогика</a:t>
            </a:r>
          </a:p>
          <a:p>
            <a:pPr algn="ctr"/>
            <a:endParaRPr lang="ru-RU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Стрелка: счетверенная 14">
            <a:extLst>
              <a:ext uri="{FF2B5EF4-FFF2-40B4-BE49-F238E27FC236}">
                <a16:creationId xmlns:a16="http://schemas.microsoft.com/office/drawing/2014/main" id="{4AF9D29F-EF31-4CE7-9DC0-F7B85768CA49}"/>
              </a:ext>
            </a:extLst>
          </p:cNvPr>
          <p:cNvSpPr/>
          <p:nvPr/>
        </p:nvSpPr>
        <p:spPr>
          <a:xfrm>
            <a:off x="5479769" y="2918781"/>
            <a:ext cx="1126435" cy="846488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87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26EE4C-F2F5-4B20-8F77-1F5D4FA8BBC7}"/>
              </a:ext>
            </a:extLst>
          </p:cNvPr>
          <p:cNvSpPr txBox="1"/>
          <p:nvPr/>
        </p:nvSpPr>
        <p:spPr>
          <a:xfrm>
            <a:off x="2120349" y="1271496"/>
            <a:ext cx="9899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Результаты деятельности школьного музея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06BB535-E906-44B4-9A42-A0BE1270D65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86" y="2172647"/>
            <a:ext cx="2560909" cy="384136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2FE1F8-345B-4F1D-ABA8-F636C07E656B}"/>
              </a:ext>
            </a:extLst>
          </p:cNvPr>
          <p:cNvSpPr/>
          <p:nvPr/>
        </p:nvSpPr>
        <p:spPr>
          <a:xfrm>
            <a:off x="3021495" y="1708859"/>
            <a:ext cx="822697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Школьный музей как центр патриотического воспитания подрастающего поколения» выиграл грант размером в 200 тысяч рублей.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В проекте «Победа» Приволжского федерального округа на краевом этапе занял в 2016 и 2018 г занял первое место. Н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грантовые средства была организована экспедиция в  Москву.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2017 году 3 место во Всероссийском конкурсе музеев образовательных организаций г. Москва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ИОП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«Школа-ресурсный центр духовно-нравственного развития и патриотического воспитания» прошла экспертизу ЭСИД  при МО ПК 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Трансляция опыта Пермь, Очер, Чернушка, во Всероссийских вебинарах, участие детей в смене лагеря «Гвардеец»,  экскурсии в Белоруссию, Москву  и </a:t>
            </a:r>
            <a:r>
              <a:rPr lang="ru-RU" sz="2000" b="1" dirty="0" err="1">
                <a:latin typeface="Times New Roman" panose="02020603050405020304" pitchFamily="18" charset="0"/>
                <a:cs typeface="Times New Roman" pitchFamily="18" charset="0"/>
              </a:rPr>
              <a:t>т.д</a:t>
            </a:r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)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5325BA-CCE7-4CA4-B4E3-023A7D9B9877}"/>
              </a:ext>
            </a:extLst>
          </p:cNvPr>
          <p:cNvSpPr txBox="1"/>
          <p:nvPr/>
        </p:nvSpPr>
        <p:spPr>
          <a:xfrm>
            <a:off x="234544" y="6330387"/>
            <a:ext cx="377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Руководитель музея Михайлов Н.К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1557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D18ADB-AC5D-4F4C-B0D7-8C5915D00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101" y="590843"/>
            <a:ext cx="11605846" cy="1318846"/>
          </a:xfrm>
        </p:spPr>
        <p:txBody>
          <a:bodyPr/>
          <a:lstStyle/>
          <a:p>
            <a:r>
              <a:rPr lang="ru-RU" sz="2000" b="1" dirty="0"/>
              <a:t>В 2019 году  - 1 место в  федеральном Всероссийском конкурсе «Лучший школьный музей памяти Великой Отечественной войны», в номинации «Сельский музей» в Приволжском федеральном округе. Награждение состоялось 7 сентября 2020 года в Государственном историческом музее на Красной площади.  Грант 500 000 рублей будет потрачен на приобретение музейного оборудования.</a:t>
            </a:r>
            <a:br>
              <a:rPr lang="ru-RU" sz="2000" b="1" dirty="0"/>
            </a:br>
            <a:endParaRPr lang="ru-RU" sz="2000" b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0E0F5E-FB79-4E91-8DF9-CD0EA435519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2125358"/>
            <a:ext cx="5928415" cy="4296543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89E481D8-66AF-497E-A471-A352FEC9CC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863" y="2125359"/>
            <a:ext cx="5842528" cy="4296543"/>
          </a:xfrm>
        </p:spPr>
      </p:pic>
    </p:spTree>
    <p:extLst>
      <p:ext uri="{BB962C8B-B14F-4D97-AF65-F5344CB8AC3E}">
        <p14:creationId xmlns:p14="http://schemas.microsoft.com/office/powerpoint/2010/main" val="3947973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676</Words>
  <Application>Microsoft Office PowerPoint</Application>
  <PresentationFormat>Широкоэкранный</PresentationFormat>
  <Paragraphs>87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Microsoft YaHei</vt:lpstr>
      <vt:lpstr>Arial</vt:lpstr>
      <vt:lpstr>Calibri</vt:lpstr>
      <vt:lpstr>Courier New</vt:lpstr>
      <vt:lpstr>Franklin Gothic Medium</vt:lpstr>
      <vt:lpstr>Segoe UI Black</vt:lpstr>
      <vt:lpstr>Symbol</vt:lpstr>
      <vt:lpstr>Times New Roman</vt:lpstr>
      <vt:lpstr>Wingdings</vt:lpstr>
      <vt:lpstr>Office Theme</vt:lpstr>
      <vt:lpstr>«Школа- центр духовно-нравственного развития и патриотического воспитания» </vt:lpstr>
      <vt:lpstr>Презентация PowerPoint</vt:lpstr>
      <vt:lpstr>Особенные ресурсы МБОУ «Марковская СОШ»,  имени полного кавалера ордена Славы Дубова И.В: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2019 году  - 1 место в  федеральном Всероссийском конкурсе «Лучший школьный музей памяти Великой Отечественной войны», в номинации «Сельский музей» в Приволжском федеральном округе. Награждение состоялось 7 сентября 2020 года в Государственном историческом музее на Красной площади.  Грант 500 000 рублей будет потрачен на приобретение музейного оборудования.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 Проект «Школа-центр развития кадетского образования Чайковского муниципального района», грант 1 млн. рублей. (Правительство ПК)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«Школа- центр духовно-нравственного развития и патриотического воспитания»</dc:title>
  <dc:creator>ASUS</dc:creator>
  <cp:lastModifiedBy>Пользователь</cp:lastModifiedBy>
  <cp:revision>7</cp:revision>
  <dcterms:created xsi:type="dcterms:W3CDTF">2020-12-20T16:35:50Z</dcterms:created>
  <dcterms:modified xsi:type="dcterms:W3CDTF">2020-12-21T11:47:44Z</dcterms:modified>
</cp:coreProperties>
</file>